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66" r:id="rId3"/>
    <p:sldId id="276" r:id="rId4"/>
    <p:sldId id="277" r:id="rId5"/>
    <p:sldId id="257" r:id="rId6"/>
    <p:sldId id="272" r:id="rId7"/>
    <p:sldId id="268" r:id="rId8"/>
    <p:sldId id="269" r:id="rId9"/>
    <p:sldId id="270" r:id="rId10"/>
    <p:sldId id="263" r:id="rId11"/>
    <p:sldId id="264" r:id="rId12"/>
    <p:sldId id="273" r:id="rId13"/>
    <p:sldId id="275" r:id="rId14"/>
    <p:sldId id="274" r:id="rId15"/>
    <p:sldId id="267" r:id="rId16"/>
    <p:sldId id="259" r:id="rId17"/>
    <p:sldId id="260" r:id="rId18"/>
    <p:sldId id="271" r:id="rId19"/>
    <p:sldId id="261" r:id="rId20"/>
    <p:sldId id="262" r:id="rId21"/>
    <p:sldId id="26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F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660"/>
  </p:normalViewPr>
  <p:slideViewPr>
    <p:cSldViewPr>
      <p:cViewPr varScale="1">
        <p:scale>
          <a:sx n="92" d="100"/>
          <a:sy n="92" d="100"/>
        </p:scale>
        <p:origin x="-5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2EFD3-7088-F04C-9512-97ECB4CAE565}" type="datetimeFigureOut">
              <a:rPr lang="en-US" smtClean="0"/>
              <a:t>3/18/14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88EB5F-BEDF-3446-BCDA-C9ECA9B874F2}" type="slidenum">
              <a:rPr lang="en-US" smtClean="0"/>
              <a:t>‹#›</a:t>
            </a:fld>
            <a:endParaRPr lang="en-US"/>
          </a:p>
        </p:txBody>
      </p:sp>
    </p:spTree>
    <p:extLst>
      <p:ext uri="{BB962C8B-B14F-4D97-AF65-F5344CB8AC3E}">
        <p14:creationId xmlns:p14="http://schemas.microsoft.com/office/powerpoint/2010/main" val="33169489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how</a:t>
            </a:r>
            <a:r>
              <a:rPr lang="en-US" baseline="0" dirty="0" smtClean="0"/>
              <a:t> observations of eye placement (forward-facing vs. on “side” of head) and teeth can tell us a lot about whether an animal is primarily the one doing the hunting, or the one being hunted!</a:t>
            </a:r>
          </a:p>
          <a:p>
            <a:endParaRPr lang="en-US" baseline="0" dirty="0" smtClean="0"/>
          </a:p>
          <a:p>
            <a:r>
              <a:rPr lang="en-US" baseline="0" dirty="0" smtClean="0"/>
              <a:t>Exemplars: </a:t>
            </a:r>
          </a:p>
          <a:p>
            <a:r>
              <a:rPr lang="en-US" baseline="0" dirty="0" smtClean="0"/>
              <a:t>1. Field of View:  Have students put their hands in front of them, arms outstretched, with pointer finger up.  Have them move their arms back to their side until they can no longer see their finger (wiggling helps accuracy).  Discuss that we are blind to almost ½ of the world!  Point out how dangerous this would be for an organism that was </a:t>
            </a:r>
            <a:r>
              <a:rPr lang="en-US" baseline="0" dirty="0" err="1" smtClean="0"/>
              <a:t>primarly</a:t>
            </a:r>
            <a:r>
              <a:rPr lang="en-US" baseline="0" dirty="0" smtClean="0"/>
              <a:t> hunted (i.e., prey).</a:t>
            </a:r>
          </a:p>
          <a:p>
            <a:endParaRPr lang="en-US" baseline="0" smtClean="0"/>
          </a:p>
          <a:p>
            <a:r>
              <a:rPr lang="en-US" baseline="0" smtClean="0"/>
              <a:t>2. </a:t>
            </a:r>
            <a:r>
              <a:rPr lang="en-US" baseline="0" dirty="0" smtClean="0"/>
              <a:t>Binocular Vision for depth perception: Have students work with a partner.  One person covers one of their own eyes, and then tries to place one of their fingers down directly onto the upturned finger of their partner.</a:t>
            </a:r>
            <a:endParaRPr lang="en-US" dirty="0"/>
          </a:p>
        </p:txBody>
      </p:sp>
      <p:sp>
        <p:nvSpPr>
          <p:cNvPr id="4" name="Slide Number Placeholder 3"/>
          <p:cNvSpPr>
            <a:spLocks noGrp="1"/>
          </p:cNvSpPr>
          <p:nvPr>
            <p:ph type="sldNum" sz="quarter" idx="10"/>
          </p:nvPr>
        </p:nvSpPr>
        <p:spPr/>
        <p:txBody>
          <a:bodyPr/>
          <a:lstStyle/>
          <a:p>
            <a:fld id="{D188EB5F-BEDF-3446-BCDA-C9ECA9B874F2}" type="slidenum">
              <a:rPr lang="en-US" smtClean="0"/>
              <a:t>6</a:t>
            </a:fld>
            <a:endParaRPr lang="en-US"/>
          </a:p>
        </p:txBody>
      </p:sp>
    </p:spTree>
    <p:extLst>
      <p:ext uri="{BB962C8B-B14F-4D97-AF65-F5344CB8AC3E}">
        <p14:creationId xmlns:p14="http://schemas.microsoft.com/office/powerpoint/2010/main" val="419121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B9135C-91FF-44DA-ADF8-4364E5F7021A}"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B9135C-91FF-44DA-ADF8-4364E5F7021A}"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B9135C-91FF-44DA-ADF8-4364E5F7021A}" type="datetimeFigureOut">
              <a:rPr lang="en-US" smtClean="0"/>
              <a:t>3/18/14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B9135C-91FF-44DA-ADF8-4364E5F7021A}" type="datetimeFigureOut">
              <a:rPr lang="en-US" smtClean="0"/>
              <a:t>3/18/14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9135C-91FF-44DA-ADF8-4364E5F7021A}" type="datetimeFigureOut">
              <a:rPr lang="en-US" smtClean="0"/>
              <a:t>3/18/14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B9135C-91FF-44DA-ADF8-4364E5F7021A}"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B9135C-91FF-44DA-ADF8-4364E5F7021A}"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2EFD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9135C-91FF-44DA-ADF8-4364E5F7021A}" type="datetimeFigureOut">
              <a:rPr lang="en-US" smtClean="0"/>
              <a:t>3/18/14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76A00-2BBE-4CB5-A174-90F81A0F3BF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hozoo.org/Intro98/mindfinc/AmerAlligatorVVGFwz20201b17.jpg" TargetMode="Externa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hyperlink" Target="http://www.pbs.org/wgbh/nova/nature/frozen-frog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EIMRSt40OMk" TargetMode="External"/><Relationship Id="rId4" Type="http://schemas.openxmlformats.org/officeDocument/2006/relationships/hyperlink" Target="http://www.youtube.com/watch?v=7JzELgqdicQ&amp;feature=youtu.be" TargetMode="External"/><Relationship Id="rId5" Type="http://schemas.openxmlformats.org/officeDocument/2006/relationships/hyperlink" Target="http://www.youtube.com/watch?v=pVIVIq4F3x0" TargetMode="External"/><Relationship Id="rId6" Type="http://schemas.openxmlformats.org/officeDocument/2006/relationships/hyperlink" Target="http://www.youtube.com/watch?v=t-LTWFnGmeg&amp;feature=related" TargetMode="External"/><Relationship Id="rId1" Type="http://schemas.openxmlformats.org/officeDocument/2006/relationships/slideLayout" Target="../slideLayouts/slideLayout2.xml"/><Relationship Id="rId2" Type="http://schemas.openxmlformats.org/officeDocument/2006/relationships/hyperlink" Target="http:/www.youtube.com/watch?v=8cn0kf8mhS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35362"/>
          </a:xfrm>
        </p:spPr>
        <p:txBody>
          <a:bodyPr>
            <a:normAutofit/>
          </a:bodyPr>
          <a:lstStyle/>
          <a:p>
            <a:r>
              <a:rPr lang="en-US" b="1" dirty="0" smtClean="0"/>
              <a:t>Adaptations, Fitness </a:t>
            </a:r>
            <a:r>
              <a:rPr lang="en-US" b="1" dirty="0" smtClean="0"/>
              <a:t>&amp; </a:t>
            </a:r>
            <a:br>
              <a:rPr lang="en-US" b="1" dirty="0" smtClean="0"/>
            </a:br>
            <a:r>
              <a:rPr lang="en-US" b="1" dirty="0" smtClean="0"/>
              <a:t>Evolution</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Adaptation</a:t>
            </a:r>
            <a:endParaRPr lang="en-US" dirty="0"/>
          </a:p>
        </p:txBody>
      </p:sp>
      <p:sp>
        <p:nvSpPr>
          <p:cNvPr id="3" name="Content Placeholder 2"/>
          <p:cNvSpPr>
            <a:spLocks noGrp="1"/>
          </p:cNvSpPr>
          <p:nvPr>
            <p:ph idx="1"/>
          </p:nvPr>
        </p:nvSpPr>
        <p:spPr>
          <a:xfrm>
            <a:off x="5562600" y="3048000"/>
            <a:ext cx="3200400" cy="1752600"/>
          </a:xfrm>
          <a:solidFill>
            <a:schemeClr val="accent3">
              <a:lumMod val="60000"/>
              <a:lumOff val="40000"/>
            </a:schemeClr>
          </a:solidFill>
        </p:spPr>
        <p:txBody>
          <a:bodyPr/>
          <a:lstStyle/>
          <a:p>
            <a:pPr>
              <a:buNone/>
            </a:pPr>
            <a:r>
              <a:rPr lang="en-US" dirty="0" smtClean="0"/>
              <a:t>    How are this alligator’s eyes an adaptation?</a:t>
            </a:r>
            <a:endParaRPr lang="en-US" dirty="0"/>
          </a:p>
        </p:txBody>
      </p:sp>
      <p:pic>
        <p:nvPicPr>
          <p:cNvPr id="20482" name="Picture 2" descr="American Alligator Fort Worth Zoo">
            <a:hlinkClick r:id="rId2"/>
          </p:cNvPr>
          <p:cNvPicPr>
            <a:picLocks noChangeAspect="1" noChangeArrowheads="1"/>
          </p:cNvPicPr>
          <p:nvPr/>
        </p:nvPicPr>
        <p:blipFill>
          <a:blip r:embed="rId3" cstate="print"/>
          <a:srcRect/>
          <a:stretch>
            <a:fillRect/>
          </a:stretch>
        </p:blipFill>
        <p:spPr bwMode="auto">
          <a:xfrm>
            <a:off x="685800" y="1600200"/>
            <a:ext cx="4572000" cy="480060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Adaptation</a:t>
            </a:r>
            <a:endParaRPr lang="en-US" dirty="0"/>
          </a:p>
        </p:txBody>
      </p:sp>
      <p:sp>
        <p:nvSpPr>
          <p:cNvPr id="3" name="Content Placeholder 2"/>
          <p:cNvSpPr>
            <a:spLocks noGrp="1"/>
          </p:cNvSpPr>
          <p:nvPr>
            <p:ph idx="1"/>
          </p:nvPr>
        </p:nvSpPr>
        <p:spPr>
          <a:xfrm>
            <a:off x="304800" y="2667000"/>
            <a:ext cx="2743200" cy="2209800"/>
          </a:xfrm>
          <a:solidFill>
            <a:schemeClr val="accent3">
              <a:lumMod val="60000"/>
              <a:lumOff val="40000"/>
            </a:schemeClr>
          </a:solidFill>
        </p:spPr>
        <p:txBody>
          <a:bodyPr>
            <a:normAutofit/>
          </a:bodyPr>
          <a:lstStyle/>
          <a:p>
            <a:pPr>
              <a:buNone/>
            </a:pPr>
            <a:r>
              <a:rPr lang="en-US" dirty="0" smtClean="0"/>
              <a:t>    How is this hedgehog’s exterior an adaptation?</a:t>
            </a:r>
            <a:endParaRPr lang="en-US" dirty="0"/>
          </a:p>
        </p:txBody>
      </p:sp>
      <p:pic>
        <p:nvPicPr>
          <p:cNvPr id="21506" name="Picture 2" descr="http://www.awf.org/files/3904_file_hedgehog1.jpg"/>
          <p:cNvPicPr>
            <a:picLocks noChangeAspect="1" noChangeArrowheads="1"/>
          </p:cNvPicPr>
          <p:nvPr/>
        </p:nvPicPr>
        <p:blipFill>
          <a:blip r:embed="rId2" cstate="print"/>
          <a:srcRect/>
          <a:stretch>
            <a:fillRect/>
          </a:stretch>
        </p:blipFill>
        <p:spPr bwMode="auto">
          <a:xfrm>
            <a:off x="3200400" y="1905000"/>
            <a:ext cx="5491892" cy="3657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oper Black" pitchFamily="18" charset="0"/>
              </a:rPr>
              <a:t>Hides: Bucky &amp; Prancer</a:t>
            </a:r>
            <a:endParaRPr lang="en-US" dirty="0"/>
          </a:p>
        </p:txBody>
      </p:sp>
      <p:sp>
        <p:nvSpPr>
          <p:cNvPr id="3" name="Content Placeholder 2"/>
          <p:cNvSpPr>
            <a:spLocks noGrp="1"/>
          </p:cNvSpPr>
          <p:nvPr>
            <p:ph idx="1"/>
          </p:nvPr>
        </p:nvSpPr>
        <p:spPr>
          <a:xfrm>
            <a:off x="1371600" y="1447800"/>
            <a:ext cx="6248400" cy="1524000"/>
          </a:xfrm>
          <a:solidFill>
            <a:schemeClr val="accent3">
              <a:lumMod val="60000"/>
              <a:lumOff val="40000"/>
            </a:schemeClr>
          </a:solidFill>
        </p:spPr>
        <p:txBody>
          <a:bodyPr>
            <a:noAutofit/>
          </a:bodyPr>
          <a:lstStyle/>
          <a:p>
            <a:pPr algn="ctr">
              <a:buNone/>
            </a:pPr>
            <a:r>
              <a:rPr lang="en-US" sz="3600" dirty="0" smtClean="0"/>
              <a:t>How are these hides adaptations for these animals?</a:t>
            </a:r>
            <a:endParaRPr lang="en-US" sz="3600" dirty="0"/>
          </a:p>
        </p:txBody>
      </p:sp>
      <p:pic>
        <p:nvPicPr>
          <p:cNvPr id="4" name="Picture 3"/>
          <p:cNvPicPr>
            <a:picLocks noChangeAspect="1"/>
          </p:cNvPicPr>
          <p:nvPr/>
        </p:nvPicPr>
        <p:blipFill>
          <a:blip r:embed="rId2"/>
          <a:stretch>
            <a:fillRect/>
          </a:stretch>
        </p:blipFill>
        <p:spPr>
          <a:xfrm>
            <a:off x="4876800" y="3581400"/>
            <a:ext cx="4012163" cy="3048000"/>
          </a:xfrm>
          <a:prstGeom prst="rect">
            <a:avLst/>
          </a:prstGeom>
        </p:spPr>
      </p:pic>
      <p:pic>
        <p:nvPicPr>
          <p:cNvPr id="6" name="Picture 5" descr="Bucky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505200"/>
            <a:ext cx="4219787" cy="3164840"/>
          </a:xfrm>
          <a:prstGeom prst="rect">
            <a:avLst/>
          </a:prstGeom>
        </p:spPr>
      </p:pic>
    </p:spTree>
    <p:extLst>
      <p:ext uri="{BB962C8B-B14F-4D97-AF65-F5344CB8AC3E}">
        <p14:creationId xmlns:p14="http://schemas.microsoft.com/office/powerpoint/2010/main" val="16431072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oper Black" pitchFamily="18" charset="0"/>
              </a:rPr>
              <a:t>Freezing</a:t>
            </a:r>
            <a:endParaRPr lang="en-US" dirty="0"/>
          </a:p>
        </p:txBody>
      </p:sp>
      <p:sp>
        <p:nvSpPr>
          <p:cNvPr id="3" name="Content Placeholder 2"/>
          <p:cNvSpPr>
            <a:spLocks noGrp="1"/>
          </p:cNvSpPr>
          <p:nvPr>
            <p:ph idx="1"/>
          </p:nvPr>
        </p:nvSpPr>
        <p:spPr>
          <a:xfrm>
            <a:off x="1066800" y="1447800"/>
            <a:ext cx="6781800" cy="685800"/>
          </a:xfrm>
          <a:solidFill>
            <a:schemeClr val="accent3">
              <a:lumMod val="60000"/>
              <a:lumOff val="40000"/>
            </a:schemeClr>
          </a:solidFill>
        </p:spPr>
        <p:txBody>
          <a:bodyPr>
            <a:noAutofit/>
          </a:bodyPr>
          <a:lstStyle/>
          <a:p>
            <a:pPr algn="ctr">
              <a:buNone/>
            </a:pPr>
            <a:r>
              <a:rPr lang="en-US" sz="3600" dirty="0" smtClean="0"/>
              <a:t>Now this is one </a:t>
            </a:r>
            <a:r>
              <a:rPr lang="en-US" sz="3600" u="sng" dirty="0" smtClean="0">
                <a:solidFill>
                  <a:srgbClr val="0000FF"/>
                </a:solidFill>
              </a:rPr>
              <a:t>cool</a:t>
            </a:r>
            <a:r>
              <a:rPr lang="en-US" sz="3600" dirty="0" smtClean="0"/>
              <a:t> adaptation! </a:t>
            </a:r>
            <a:r>
              <a:rPr lang="en-US" sz="3600" dirty="0" smtClean="0">
                <a:solidFill>
                  <a:srgbClr val="0000FF"/>
                </a:solidFill>
                <a:sym typeface="Wingdings"/>
              </a:rPr>
              <a:t></a:t>
            </a:r>
            <a:endParaRPr lang="en-US" sz="3600" dirty="0">
              <a:solidFill>
                <a:srgbClr val="0000FF"/>
              </a:solidFill>
            </a:endParaRPr>
          </a:p>
        </p:txBody>
      </p:sp>
      <p:pic>
        <p:nvPicPr>
          <p:cNvPr id="5" name="Picture 4" descr="Frozen Wood Fro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2438400"/>
            <a:ext cx="4267200" cy="3508586"/>
          </a:xfrm>
          <a:prstGeom prst="rect">
            <a:avLst/>
          </a:prstGeom>
        </p:spPr>
      </p:pic>
      <p:sp>
        <p:nvSpPr>
          <p:cNvPr id="7" name="TextBox 6"/>
          <p:cNvSpPr txBox="1"/>
          <p:nvPr/>
        </p:nvSpPr>
        <p:spPr>
          <a:xfrm>
            <a:off x="457200" y="6172200"/>
            <a:ext cx="8077200" cy="369332"/>
          </a:xfrm>
          <a:prstGeom prst="rect">
            <a:avLst/>
          </a:prstGeom>
          <a:noFill/>
        </p:spPr>
        <p:txBody>
          <a:bodyPr wrap="square" rtlCol="0">
            <a:spAutoFit/>
          </a:bodyPr>
          <a:lstStyle/>
          <a:p>
            <a:r>
              <a:rPr lang="en-US" dirty="0" smtClean="0"/>
              <a:t>NOVA: </a:t>
            </a:r>
            <a:r>
              <a:rPr lang="en-US" dirty="0"/>
              <a:t>Frozen Frogs (4m): </a:t>
            </a:r>
            <a:r>
              <a:rPr lang="en-US" dirty="0">
                <a:hlinkClick r:id="rId3"/>
              </a:rPr>
              <a:t>http://</a:t>
            </a:r>
            <a:r>
              <a:rPr lang="en-US" dirty="0" err="1">
                <a:hlinkClick r:id="rId3"/>
              </a:rPr>
              <a:t>www.pbs.org</a:t>
            </a:r>
            <a:r>
              <a:rPr lang="en-US" dirty="0">
                <a:hlinkClick r:id="rId3"/>
              </a:rPr>
              <a:t>/</a:t>
            </a:r>
            <a:r>
              <a:rPr lang="en-US" dirty="0" err="1">
                <a:hlinkClick r:id="rId3"/>
              </a:rPr>
              <a:t>wgbh</a:t>
            </a:r>
            <a:r>
              <a:rPr lang="en-US" dirty="0">
                <a:hlinkClick r:id="rId3"/>
              </a:rPr>
              <a:t>/nova/nature/frozen-</a:t>
            </a:r>
            <a:r>
              <a:rPr lang="en-US" dirty="0" err="1">
                <a:hlinkClick r:id="rId3"/>
              </a:rPr>
              <a:t>frogs.html</a:t>
            </a:r>
            <a:endParaRPr lang="en-US" dirty="0"/>
          </a:p>
        </p:txBody>
      </p:sp>
    </p:spTree>
    <p:extLst>
      <p:ext uri="{BB962C8B-B14F-4D97-AF65-F5344CB8AC3E}">
        <p14:creationId xmlns:p14="http://schemas.microsoft.com/office/powerpoint/2010/main" val="35561707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oper Black" pitchFamily="18" charset="0"/>
              </a:rPr>
              <a:t>GoPro: Snapper Turtle</a:t>
            </a:r>
            <a:endParaRPr lang="en-US" dirty="0"/>
          </a:p>
        </p:txBody>
      </p:sp>
      <p:sp>
        <p:nvSpPr>
          <p:cNvPr id="3" name="Content Placeholder 2"/>
          <p:cNvSpPr>
            <a:spLocks noGrp="1"/>
          </p:cNvSpPr>
          <p:nvPr>
            <p:ph idx="1"/>
          </p:nvPr>
        </p:nvSpPr>
        <p:spPr>
          <a:xfrm>
            <a:off x="457200" y="1447800"/>
            <a:ext cx="8305800" cy="2286000"/>
          </a:xfrm>
          <a:solidFill>
            <a:schemeClr val="accent3">
              <a:lumMod val="60000"/>
              <a:lumOff val="40000"/>
            </a:schemeClr>
          </a:solidFill>
        </p:spPr>
        <p:txBody>
          <a:bodyPr>
            <a:noAutofit/>
          </a:bodyPr>
          <a:lstStyle/>
          <a:p>
            <a:r>
              <a:rPr lang="en-US" sz="3600" dirty="0" smtClean="0"/>
              <a:t>Check out this GoPro video.  </a:t>
            </a:r>
          </a:p>
          <a:p>
            <a:pPr lvl="1"/>
            <a:r>
              <a:rPr lang="en-US" dirty="0" smtClean="0"/>
              <a:t>The camera was on the bow (front) of my kayak.</a:t>
            </a:r>
          </a:p>
          <a:p>
            <a:r>
              <a:rPr lang="en-US" sz="3600" b="1" dirty="0" smtClean="0"/>
              <a:t>How many adaptations can you think of?</a:t>
            </a:r>
            <a:endParaRPr lang="en-US" sz="3600" b="1" dirty="0"/>
          </a:p>
        </p:txBody>
      </p:sp>
      <p:pic>
        <p:nvPicPr>
          <p:cNvPr id="5" name="Picture 4"/>
          <p:cNvPicPr>
            <a:picLocks noChangeAspect="1"/>
          </p:cNvPicPr>
          <p:nvPr/>
        </p:nvPicPr>
        <p:blipFill>
          <a:blip r:embed="rId2"/>
          <a:stretch>
            <a:fillRect/>
          </a:stretch>
        </p:blipFill>
        <p:spPr>
          <a:xfrm>
            <a:off x="2667000" y="4114800"/>
            <a:ext cx="3556000" cy="2286000"/>
          </a:xfrm>
          <a:prstGeom prst="rect">
            <a:avLst/>
          </a:prstGeom>
        </p:spPr>
      </p:pic>
    </p:spTree>
    <p:extLst>
      <p:ext uri="{BB962C8B-B14F-4D97-AF65-F5344CB8AC3E}">
        <p14:creationId xmlns:p14="http://schemas.microsoft.com/office/powerpoint/2010/main" val="25210834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b="1" u="sng" dirty="0" smtClean="0"/>
              <a:t>Evolution</a:t>
            </a:r>
            <a:r>
              <a:rPr lang="en-US" b="1" dirty="0" smtClean="0"/>
              <a:t>:  </a:t>
            </a:r>
            <a:br>
              <a:rPr lang="en-US" b="1" dirty="0" smtClean="0"/>
            </a:br>
            <a:r>
              <a:rPr lang="en-US" b="1" dirty="0" smtClean="0"/>
              <a:t>The </a:t>
            </a:r>
            <a:r>
              <a:rPr lang="en-US" b="1" dirty="0"/>
              <a:t>process of gradual change </a:t>
            </a:r>
            <a:r>
              <a:rPr lang="en-US" b="1" dirty="0" smtClean="0"/>
              <a:t>      over </a:t>
            </a:r>
            <a:r>
              <a:rPr lang="en-US" b="1" dirty="0"/>
              <a:t>time</a:t>
            </a:r>
            <a:r>
              <a:rPr lang="en-US" dirty="0"/>
              <a:t> </a:t>
            </a:r>
            <a:r>
              <a:rPr lang="en-US" dirty="0" smtClean="0"/>
              <a:t/>
            </a:r>
            <a:br>
              <a:rPr lang="en-US" dirty="0" smtClean="0"/>
            </a:br>
            <a:r>
              <a:rPr lang="en-US" dirty="0" smtClean="0">
                <a:solidFill>
                  <a:srgbClr val="FF0000"/>
                </a:solidFill>
              </a:rPr>
              <a:t>OR</a:t>
            </a:r>
            <a:r>
              <a:rPr lang="en-US" b="1" dirty="0" smtClean="0">
                <a:solidFill>
                  <a:srgbClr val="FF0000"/>
                </a:solidFill>
              </a:rPr>
              <a:t/>
            </a:r>
            <a:br>
              <a:rPr lang="en-US" b="1" dirty="0" smtClean="0">
                <a:solidFill>
                  <a:srgbClr val="FF0000"/>
                </a:solidFill>
              </a:rPr>
            </a:br>
            <a:r>
              <a:rPr lang="en-US" b="1" dirty="0" smtClean="0"/>
              <a:t>The process in which inherited characteristics within a population change </a:t>
            </a:r>
            <a:r>
              <a:rPr lang="en-US" b="1" u="sng" dirty="0" smtClean="0"/>
              <a:t>over generations</a:t>
            </a:r>
            <a:r>
              <a:rPr lang="en-US" b="1" dirty="0" smtClean="0"/>
              <a:t>, sometimes resulting in new species</a:t>
            </a:r>
            <a:endParaRPr lang="en-US" b="1" dirty="0"/>
          </a:p>
        </p:txBody>
      </p:sp>
    </p:spTree>
    <p:extLst>
      <p:ext uri="{BB962C8B-B14F-4D97-AF65-F5344CB8AC3E}">
        <p14:creationId xmlns:p14="http://schemas.microsoft.com/office/powerpoint/2010/main" val="144490714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Pakicetus</a:t>
            </a:r>
            <a:r>
              <a:rPr lang="en-US" dirty="0" smtClean="0">
                <a:latin typeface="Cooper Black" pitchFamily="18" charset="0"/>
              </a:rPr>
              <a:t>: 50 </a:t>
            </a:r>
            <a:r>
              <a:rPr lang="en-US" dirty="0" err="1" smtClean="0">
                <a:latin typeface="Cooper Black" pitchFamily="18" charset="0"/>
              </a:rPr>
              <a:t>mya</a:t>
            </a:r>
            <a:endParaRPr lang="en-US" dirty="0">
              <a:latin typeface="Cooper Black" pitchFamily="18" charset="0"/>
            </a:endParaRPr>
          </a:p>
        </p:txBody>
      </p:sp>
      <p:grpSp>
        <p:nvGrpSpPr>
          <p:cNvPr id="7" name="Group 6"/>
          <p:cNvGrpSpPr/>
          <p:nvPr/>
        </p:nvGrpSpPr>
        <p:grpSpPr>
          <a:xfrm>
            <a:off x="1143000" y="1676400"/>
            <a:ext cx="7151914" cy="3886200"/>
            <a:chOff x="1143000" y="2438400"/>
            <a:chExt cx="7151914" cy="3886200"/>
          </a:xfrm>
        </p:grpSpPr>
        <p:pic>
          <p:nvPicPr>
            <p:cNvPr id="6146" name="Picture 2" descr="http://my.hrw.com/sh2/sh07_10/student/images/hst/evo/hst_evo_006_a_pop.jpg"/>
            <p:cNvPicPr>
              <a:picLocks noChangeAspect="1" noChangeArrowheads="1"/>
            </p:cNvPicPr>
            <p:nvPr/>
          </p:nvPicPr>
          <p:blipFill>
            <a:blip r:embed="rId2" cstate="print"/>
            <a:srcRect l="5906" t="13836" r="56526" b="70658"/>
            <a:stretch>
              <a:fillRect/>
            </a:stretch>
          </p:blipFill>
          <p:spPr bwMode="auto">
            <a:xfrm flipH="1">
              <a:off x="1676400" y="2819400"/>
              <a:ext cx="5791200" cy="3429000"/>
            </a:xfrm>
            <a:prstGeom prst="rect">
              <a:avLst/>
            </a:prstGeom>
            <a:noFill/>
          </p:spPr>
        </p:pic>
        <p:sp>
          <p:nvSpPr>
            <p:cNvPr id="5" name="Freeform 4"/>
            <p:cNvSpPr/>
            <p:nvPr/>
          </p:nvSpPr>
          <p:spPr>
            <a:xfrm flipH="1">
              <a:off x="4191000" y="2590800"/>
              <a:ext cx="4103914" cy="1219200"/>
            </a:xfrm>
            <a:custGeom>
              <a:avLst/>
              <a:gdLst>
                <a:gd name="connsiteX0" fmla="*/ 304800 w 4103914"/>
                <a:gd name="connsiteY0" fmla="*/ 1219200 h 1219200"/>
                <a:gd name="connsiteX1" fmla="*/ 1937657 w 4103914"/>
                <a:gd name="connsiteY1" fmla="*/ 402772 h 1219200"/>
                <a:gd name="connsiteX2" fmla="*/ 3842657 w 4103914"/>
                <a:gd name="connsiteY2" fmla="*/ 446315 h 1219200"/>
                <a:gd name="connsiteX3" fmla="*/ 4103914 w 4103914"/>
                <a:gd name="connsiteY3" fmla="*/ 54429 h 1219200"/>
                <a:gd name="connsiteX4" fmla="*/ 0 w 4103914"/>
                <a:gd name="connsiteY4" fmla="*/ 0 h 1219200"/>
                <a:gd name="connsiteX5" fmla="*/ 304800 w 4103914"/>
                <a:gd name="connsiteY5"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3914" h="1219200">
                  <a:moveTo>
                    <a:pt x="304800" y="1219200"/>
                  </a:moveTo>
                  <a:lnTo>
                    <a:pt x="1937657" y="402772"/>
                  </a:lnTo>
                  <a:lnTo>
                    <a:pt x="3842657" y="446315"/>
                  </a:lnTo>
                  <a:lnTo>
                    <a:pt x="4103914" y="54429"/>
                  </a:lnTo>
                  <a:lnTo>
                    <a:pt x="0" y="0"/>
                  </a:lnTo>
                  <a:lnTo>
                    <a:pt x="304800" y="1219200"/>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1143000" y="2438400"/>
              <a:ext cx="2383971" cy="3886200"/>
            </a:xfrm>
            <a:custGeom>
              <a:avLst/>
              <a:gdLst>
                <a:gd name="connsiteX0" fmla="*/ 1143000 w 2383971"/>
                <a:gd name="connsiteY0" fmla="*/ 391885 h 3886200"/>
                <a:gd name="connsiteX1" fmla="*/ 2068286 w 2383971"/>
                <a:gd name="connsiteY1" fmla="*/ 1099457 h 3886200"/>
                <a:gd name="connsiteX2" fmla="*/ 2035628 w 2383971"/>
                <a:gd name="connsiteY2" fmla="*/ 2024742 h 3886200"/>
                <a:gd name="connsiteX3" fmla="*/ 0 w 2383971"/>
                <a:gd name="connsiteY3" fmla="*/ 2133600 h 3886200"/>
                <a:gd name="connsiteX4" fmla="*/ 119743 w 2383971"/>
                <a:gd name="connsiteY4" fmla="*/ 3842657 h 3886200"/>
                <a:gd name="connsiteX5" fmla="*/ 2383971 w 2383971"/>
                <a:gd name="connsiteY5" fmla="*/ 3886200 h 3886200"/>
                <a:gd name="connsiteX6" fmla="*/ 2144486 w 2383971"/>
                <a:gd name="connsiteY6" fmla="*/ 0 h 3886200"/>
                <a:gd name="connsiteX7" fmla="*/ 1143000 w 2383971"/>
                <a:gd name="connsiteY7" fmla="*/ 391885 h 388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3971" h="3886200">
                  <a:moveTo>
                    <a:pt x="1143000" y="391885"/>
                  </a:moveTo>
                  <a:lnTo>
                    <a:pt x="2068286" y="1099457"/>
                  </a:lnTo>
                  <a:lnTo>
                    <a:pt x="2035628" y="2024742"/>
                  </a:lnTo>
                  <a:lnTo>
                    <a:pt x="0" y="2133600"/>
                  </a:lnTo>
                  <a:lnTo>
                    <a:pt x="119743" y="3842657"/>
                  </a:lnTo>
                  <a:lnTo>
                    <a:pt x="2383971" y="3886200"/>
                  </a:lnTo>
                  <a:lnTo>
                    <a:pt x="2144486" y="0"/>
                  </a:lnTo>
                  <a:lnTo>
                    <a:pt x="1143000" y="391885"/>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Ambulocetus</a:t>
            </a:r>
            <a:r>
              <a:rPr lang="en-US" dirty="0" smtClean="0">
                <a:latin typeface="Cooper Black" pitchFamily="18" charset="0"/>
              </a:rPr>
              <a:t>: 49 </a:t>
            </a:r>
            <a:r>
              <a:rPr lang="en-US" dirty="0" err="1" smtClean="0">
                <a:latin typeface="Cooper Black" pitchFamily="18" charset="0"/>
              </a:rPr>
              <a:t>mya</a:t>
            </a:r>
            <a:endParaRPr lang="en-US" dirty="0">
              <a:latin typeface="Cooper Black" pitchFamily="18" charset="0"/>
            </a:endParaRPr>
          </a:p>
        </p:txBody>
      </p:sp>
      <p:pic>
        <p:nvPicPr>
          <p:cNvPr id="17410" name="Picture 2" descr="http://my.hrw.com/sh2/sh07_10/student/images/hst/evo/hst_evo_006_a_pop.jpg"/>
          <p:cNvPicPr>
            <a:picLocks noChangeAspect="1" noChangeArrowheads="1"/>
          </p:cNvPicPr>
          <p:nvPr/>
        </p:nvPicPr>
        <p:blipFill>
          <a:blip r:embed="rId2" cstate="print"/>
          <a:srcRect l="1418" t="30855" r="36889" b="50558"/>
          <a:stretch>
            <a:fillRect/>
          </a:stretch>
        </p:blipFill>
        <p:spPr bwMode="auto">
          <a:xfrm>
            <a:off x="1219200" y="2057400"/>
            <a:ext cx="6629400" cy="2865549"/>
          </a:xfrm>
          <a:prstGeom prst="rect">
            <a:avLst/>
          </a:prstGeom>
          <a:noFill/>
        </p:spPr>
      </p:pic>
      <p:sp>
        <p:nvSpPr>
          <p:cNvPr id="5" name="Freeform 4"/>
          <p:cNvSpPr/>
          <p:nvPr/>
        </p:nvSpPr>
        <p:spPr>
          <a:xfrm>
            <a:off x="5682343" y="1796143"/>
            <a:ext cx="2547257" cy="1567543"/>
          </a:xfrm>
          <a:custGeom>
            <a:avLst/>
            <a:gdLst>
              <a:gd name="connsiteX0" fmla="*/ 0 w 2547257"/>
              <a:gd name="connsiteY0" fmla="*/ 239486 h 1567543"/>
              <a:gd name="connsiteX1" fmla="*/ 1110343 w 2547257"/>
              <a:gd name="connsiteY1" fmla="*/ 1567543 h 1567543"/>
              <a:gd name="connsiteX2" fmla="*/ 2547257 w 2547257"/>
              <a:gd name="connsiteY2" fmla="*/ 1545771 h 1567543"/>
              <a:gd name="connsiteX3" fmla="*/ 2329543 w 2547257"/>
              <a:gd name="connsiteY3" fmla="*/ 0 h 1567543"/>
              <a:gd name="connsiteX4" fmla="*/ 0 w 2547257"/>
              <a:gd name="connsiteY4" fmla="*/ 239486 h 156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257" h="1567543">
                <a:moveTo>
                  <a:pt x="0" y="239486"/>
                </a:moveTo>
                <a:lnTo>
                  <a:pt x="1110343" y="1567543"/>
                </a:lnTo>
                <a:lnTo>
                  <a:pt x="2547257" y="1545771"/>
                </a:lnTo>
                <a:lnTo>
                  <a:pt x="2329543" y="0"/>
                </a:lnTo>
                <a:lnTo>
                  <a:pt x="0" y="239486"/>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Kutchicetus</a:t>
            </a:r>
            <a:r>
              <a:rPr lang="en-US" dirty="0" smtClean="0">
                <a:latin typeface="Cooper Black" pitchFamily="18" charset="0"/>
              </a:rPr>
              <a:t>: 46 </a:t>
            </a:r>
            <a:r>
              <a:rPr lang="en-US" dirty="0" err="1" smtClean="0">
                <a:latin typeface="Cooper Black" pitchFamily="18" charset="0"/>
              </a:rPr>
              <a:t>mya</a:t>
            </a:r>
            <a:endParaRPr lang="en-US" dirty="0">
              <a:latin typeface="Cooper Black" pitchFamily="18" charset="0"/>
            </a:endParaRPr>
          </a:p>
        </p:txBody>
      </p:sp>
      <p:sp>
        <p:nvSpPr>
          <p:cNvPr id="5" name="Freeform 4"/>
          <p:cNvSpPr/>
          <p:nvPr/>
        </p:nvSpPr>
        <p:spPr>
          <a:xfrm>
            <a:off x="5682343" y="1796143"/>
            <a:ext cx="2547257" cy="1567543"/>
          </a:xfrm>
          <a:custGeom>
            <a:avLst/>
            <a:gdLst>
              <a:gd name="connsiteX0" fmla="*/ 0 w 2547257"/>
              <a:gd name="connsiteY0" fmla="*/ 239486 h 1567543"/>
              <a:gd name="connsiteX1" fmla="*/ 1110343 w 2547257"/>
              <a:gd name="connsiteY1" fmla="*/ 1567543 h 1567543"/>
              <a:gd name="connsiteX2" fmla="*/ 2547257 w 2547257"/>
              <a:gd name="connsiteY2" fmla="*/ 1545771 h 1567543"/>
              <a:gd name="connsiteX3" fmla="*/ 2329543 w 2547257"/>
              <a:gd name="connsiteY3" fmla="*/ 0 h 1567543"/>
              <a:gd name="connsiteX4" fmla="*/ 0 w 2547257"/>
              <a:gd name="connsiteY4" fmla="*/ 239486 h 156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257" h="1567543">
                <a:moveTo>
                  <a:pt x="0" y="239486"/>
                </a:moveTo>
                <a:lnTo>
                  <a:pt x="1110343" y="1567543"/>
                </a:lnTo>
                <a:lnTo>
                  <a:pt x="2547257" y="1545771"/>
                </a:lnTo>
                <a:lnTo>
                  <a:pt x="2329543" y="0"/>
                </a:lnTo>
                <a:lnTo>
                  <a:pt x="0" y="239486"/>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pic>
        <p:nvPicPr>
          <p:cNvPr id="3" name="Picture 2"/>
          <p:cNvPicPr>
            <a:picLocks noChangeAspect="1"/>
          </p:cNvPicPr>
          <p:nvPr/>
        </p:nvPicPr>
        <p:blipFill rotWithShape="1">
          <a:blip r:embed="rId2"/>
          <a:srcRect t="-27887" b="27887"/>
          <a:stretch/>
        </p:blipFill>
        <p:spPr>
          <a:xfrm>
            <a:off x="1371600" y="228600"/>
            <a:ext cx="7139771" cy="5565648"/>
          </a:xfrm>
          <a:prstGeom prst="rect">
            <a:avLst/>
          </a:prstGeom>
        </p:spPr>
      </p:pic>
    </p:spTree>
    <p:extLst>
      <p:ext uri="{BB962C8B-B14F-4D97-AF65-F5344CB8AC3E}">
        <p14:creationId xmlns:p14="http://schemas.microsoft.com/office/powerpoint/2010/main" val="45784100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err="1" smtClean="0">
                <a:latin typeface="Cooper Black" pitchFamily="18" charset="0"/>
              </a:rPr>
              <a:t>Dorudon</a:t>
            </a:r>
            <a:r>
              <a:rPr lang="en-US" dirty="0" smtClean="0">
                <a:latin typeface="Cooper Black" pitchFamily="18" charset="0"/>
              </a:rPr>
              <a:t>: 40 </a:t>
            </a:r>
            <a:r>
              <a:rPr lang="en-US" dirty="0" err="1" smtClean="0">
                <a:latin typeface="Cooper Black" pitchFamily="18" charset="0"/>
              </a:rPr>
              <a:t>mya</a:t>
            </a:r>
            <a:endParaRPr lang="en-US" dirty="0">
              <a:latin typeface="Cooper Black" pitchFamily="18" charset="0"/>
            </a:endParaRPr>
          </a:p>
        </p:txBody>
      </p:sp>
      <p:cxnSp>
        <p:nvCxnSpPr>
          <p:cNvPr id="9" name="Straight Connector 8"/>
          <p:cNvCxnSpPr/>
          <p:nvPr/>
        </p:nvCxnSpPr>
        <p:spPr>
          <a:xfrm flipV="1">
            <a:off x="381000" y="3668486"/>
            <a:ext cx="1709057" cy="5225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090057" y="3581400"/>
            <a:ext cx="3320143" cy="870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410200" y="2438400"/>
            <a:ext cx="2895600" cy="1143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48344" y="2427514"/>
            <a:ext cx="7957459" cy="10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48343" y="2427514"/>
            <a:ext cx="32657" cy="1839686"/>
          </a:xfrm>
          <a:prstGeom prst="line">
            <a:avLst/>
          </a:prstGeom>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228600" y="1905000"/>
            <a:ext cx="8665029" cy="2939143"/>
            <a:chOff x="261257" y="2373086"/>
            <a:chExt cx="8665029" cy="2939143"/>
          </a:xfrm>
        </p:grpSpPr>
        <p:pic>
          <p:nvPicPr>
            <p:cNvPr id="18434" name="Picture 2" descr="http://my.hrw.com/sh2/sh07_10/student/images/hst/evo/hst_evo_006_a_pop.jpg"/>
            <p:cNvPicPr>
              <a:picLocks noChangeAspect="1" noChangeArrowheads="1"/>
            </p:cNvPicPr>
            <p:nvPr/>
          </p:nvPicPr>
          <p:blipFill>
            <a:blip r:embed="rId2" cstate="print"/>
            <a:srcRect l="9143" t="51673" r="6286" b="29740"/>
            <a:stretch>
              <a:fillRect/>
            </a:stretch>
          </p:blipFill>
          <p:spPr bwMode="auto">
            <a:xfrm>
              <a:off x="381000" y="2438400"/>
              <a:ext cx="8458200" cy="2667000"/>
            </a:xfrm>
            <a:prstGeom prst="rect">
              <a:avLst/>
            </a:prstGeom>
            <a:noFill/>
          </p:spPr>
        </p:pic>
        <p:sp>
          <p:nvSpPr>
            <p:cNvPr id="21" name="Freeform 20"/>
            <p:cNvSpPr/>
            <p:nvPr/>
          </p:nvSpPr>
          <p:spPr>
            <a:xfrm>
              <a:off x="261257" y="2373086"/>
              <a:ext cx="8229600" cy="1926771"/>
            </a:xfrm>
            <a:custGeom>
              <a:avLst/>
              <a:gdLst>
                <a:gd name="connsiteX0" fmla="*/ 65314 w 8229600"/>
                <a:gd name="connsiteY0" fmla="*/ 1926771 h 1926771"/>
                <a:gd name="connsiteX1" fmla="*/ 1839686 w 8229600"/>
                <a:gd name="connsiteY1" fmla="*/ 1306285 h 1926771"/>
                <a:gd name="connsiteX2" fmla="*/ 5192486 w 8229600"/>
                <a:gd name="connsiteY2" fmla="*/ 1262743 h 1926771"/>
                <a:gd name="connsiteX3" fmla="*/ 8229600 w 8229600"/>
                <a:gd name="connsiteY3" fmla="*/ 21771 h 1926771"/>
                <a:gd name="connsiteX4" fmla="*/ 0 w 8229600"/>
                <a:gd name="connsiteY4" fmla="*/ 0 h 1926771"/>
                <a:gd name="connsiteX5" fmla="*/ 65314 w 8229600"/>
                <a:gd name="connsiteY5" fmla="*/ 1926771 h 192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9600" h="1926771">
                  <a:moveTo>
                    <a:pt x="65314" y="1926771"/>
                  </a:moveTo>
                  <a:lnTo>
                    <a:pt x="1839686" y="1306285"/>
                  </a:lnTo>
                  <a:lnTo>
                    <a:pt x="5192486" y="1262743"/>
                  </a:lnTo>
                  <a:lnTo>
                    <a:pt x="8229600" y="21771"/>
                  </a:lnTo>
                  <a:lnTo>
                    <a:pt x="0" y="0"/>
                  </a:lnTo>
                  <a:lnTo>
                    <a:pt x="65314" y="1926771"/>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170714" y="4125686"/>
              <a:ext cx="3755572" cy="1186543"/>
            </a:xfrm>
            <a:custGeom>
              <a:avLst/>
              <a:gdLst>
                <a:gd name="connsiteX0" fmla="*/ 0 w 3755572"/>
                <a:gd name="connsiteY0" fmla="*/ 1001485 h 1186543"/>
                <a:gd name="connsiteX1" fmla="*/ 3712029 w 3755572"/>
                <a:gd name="connsiteY1" fmla="*/ 0 h 1186543"/>
                <a:gd name="connsiteX2" fmla="*/ 3755572 w 3755572"/>
                <a:gd name="connsiteY2" fmla="*/ 1186543 h 1186543"/>
                <a:gd name="connsiteX3" fmla="*/ 0 w 3755572"/>
                <a:gd name="connsiteY3" fmla="*/ 1001485 h 1186543"/>
              </a:gdLst>
              <a:ahLst/>
              <a:cxnLst>
                <a:cxn ang="0">
                  <a:pos x="connsiteX0" y="connsiteY0"/>
                </a:cxn>
                <a:cxn ang="0">
                  <a:pos x="connsiteX1" y="connsiteY1"/>
                </a:cxn>
                <a:cxn ang="0">
                  <a:pos x="connsiteX2" y="connsiteY2"/>
                </a:cxn>
                <a:cxn ang="0">
                  <a:pos x="connsiteX3" y="connsiteY3"/>
                </a:cxn>
              </a:cxnLst>
              <a:rect l="l" t="t" r="r" b="b"/>
              <a:pathLst>
                <a:path w="3755572" h="1186543">
                  <a:moveTo>
                    <a:pt x="0" y="1001485"/>
                  </a:moveTo>
                  <a:lnTo>
                    <a:pt x="3712029" y="0"/>
                  </a:lnTo>
                  <a:lnTo>
                    <a:pt x="3755572" y="1186543"/>
                  </a:lnTo>
                  <a:lnTo>
                    <a:pt x="0" y="1001485"/>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
        <p:nvSpPr>
          <p:cNvPr id="14" name="Bent-Up Arrow 13"/>
          <p:cNvSpPr/>
          <p:nvPr/>
        </p:nvSpPr>
        <p:spPr>
          <a:xfrm>
            <a:off x="4953000" y="3886200"/>
            <a:ext cx="2590800" cy="1600200"/>
          </a:xfrm>
          <a:prstGeom prst="bentUpArrow">
            <a:avLst>
              <a:gd name="adj1" fmla="val 16975"/>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229600" cy="4419600"/>
          </a:xfrm>
        </p:spPr>
        <p:txBody>
          <a:bodyPr>
            <a:normAutofit/>
          </a:bodyPr>
          <a:lstStyle/>
          <a:p>
            <a:r>
              <a:rPr lang="en-US" b="1" u="sng" dirty="0" smtClean="0"/>
              <a:t>Adaptation</a:t>
            </a:r>
            <a:r>
              <a:rPr lang="en-US" b="1" dirty="0" smtClean="0"/>
              <a:t>:  </a:t>
            </a:r>
            <a:r>
              <a:rPr lang="en-US" b="1" dirty="0"/>
              <a:t>Any </a:t>
            </a:r>
            <a:r>
              <a:rPr lang="en-US" b="1" dirty="0">
                <a:solidFill>
                  <a:srgbClr val="FF0000"/>
                </a:solidFill>
              </a:rPr>
              <a:t>trait</a:t>
            </a:r>
            <a:r>
              <a:rPr lang="en-US" b="1" dirty="0"/>
              <a:t> that helps an organism survive and reproduce in its environment </a:t>
            </a:r>
            <a:r>
              <a:rPr lang="en-US" b="1" dirty="0" smtClean="0"/>
              <a:t/>
            </a:r>
            <a:br>
              <a:rPr lang="en-US" b="1" dirty="0" smtClean="0"/>
            </a:br>
            <a:r>
              <a:rPr lang="en-US" b="1" dirty="0"/>
              <a:t/>
            </a:r>
            <a:br>
              <a:rPr lang="en-US" b="1" dirty="0"/>
            </a:br>
            <a:r>
              <a:rPr lang="en-US" b="1" u="sng" dirty="0" smtClean="0"/>
              <a:t>Fitness</a:t>
            </a:r>
            <a:r>
              <a:rPr lang="en-US" b="1" dirty="0" smtClean="0"/>
              <a:t>:  The ability to SURVIVE and REPRODUCE</a:t>
            </a:r>
            <a:endParaRPr lang="en-US" b="1" dirty="0"/>
          </a:p>
        </p:txBody>
      </p:sp>
      <p:sp>
        <p:nvSpPr>
          <p:cNvPr id="3" name="Title 1"/>
          <p:cNvSpPr txBox="1">
            <a:spLocks/>
          </p:cNvSpPr>
          <p:nvPr/>
        </p:nvSpPr>
        <p:spPr>
          <a:xfrm>
            <a:off x="457200" y="274638"/>
            <a:ext cx="8229600" cy="1173162"/>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u="sng" dirty="0" smtClean="0"/>
              <a:t>VOCABULARY </a:t>
            </a:r>
          </a:p>
          <a:p>
            <a:r>
              <a:rPr lang="en-US" sz="3900" b="1" dirty="0" smtClean="0"/>
              <a:t>(add to your chart)</a:t>
            </a:r>
            <a:endParaRPr lang="en-US" sz="3900" b="1" dirty="0"/>
          </a:p>
        </p:txBody>
      </p:sp>
    </p:spTree>
    <p:extLst>
      <p:ext uri="{BB962C8B-B14F-4D97-AF65-F5344CB8AC3E}">
        <p14:creationId xmlns:p14="http://schemas.microsoft.com/office/powerpoint/2010/main" val="114518750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Whale: present</a:t>
            </a:r>
            <a:endParaRPr lang="en-US" dirty="0">
              <a:latin typeface="Cooper Black" pitchFamily="18" charset="0"/>
            </a:endParaRPr>
          </a:p>
        </p:txBody>
      </p:sp>
      <p:pic>
        <p:nvPicPr>
          <p:cNvPr id="19458" name="Picture 2" descr="http://my.hrw.com/sh2/sh07_10/student/images/hst/evo/hst_evo_006_a_pop.jpg"/>
          <p:cNvPicPr>
            <a:picLocks noChangeAspect="1" noChangeArrowheads="1"/>
          </p:cNvPicPr>
          <p:nvPr/>
        </p:nvPicPr>
        <p:blipFill>
          <a:blip r:embed="rId2" cstate="print"/>
          <a:srcRect l="1943" t="69889" b="11829"/>
          <a:stretch>
            <a:fillRect/>
          </a:stretch>
        </p:blipFill>
        <p:spPr bwMode="auto">
          <a:xfrm flipH="1">
            <a:off x="762000" y="2362200"/>
            <a:ext cx="7691718" cy="2057400"/>
          </a:xfrm>
          <a:prstGeom prst="rect">
            <a:avLst/>
          </a:prstGeom>
          <a:noFill/>
        </p:spPr>
      </p:pic>
      <p:sp>
        <p:nvSpPr>
          <p:cNvPr id="5" name="Freeform 4"/>
          <p:cNvSpPr/>
          <p:nvPr/>
        </p:nvSpPr>
        <p:spPr>
          <a:xfrm flipH="1">
            <a:off x="2971800" y="3352800"/>
            <a:ext cx="4299857" cy="1110343"/>
          </a:xfrm>
          <a:custGeom>
            <a:avLst/>
            <a:gdLst>
              <a:gd name="connsiteX0" fmla="*/ 0 w 4299857"/>
              <a:gd name="connsiteY0" fmla="*/ 1088571 h 1110343"/>
              <a:gd name="connsiteX1" fmla="*/ 2656114 w 4299857"/>
              <a:gd name="connsiteY1" fmla="*/ 0 h 1110343"/>
              <a:gd name="connsiteX2" fmla="*/ 4299857 w 4299857"/>
              <a:gd name="connsiteY2" fmla="*/ 1110343 h 1110343"/>
              <a:gd name="connsiteX3" fmla="*/ 0 w 4299857"/>
              <a:gd name="connsiteY3" fmla="*/ 1088571 h 1110343"/>
            </a:gdLst>
            <a:ahLst/>
            <a:cxnLst>
              <a:cxn ang="0">
                <a:pos x="connsiteX0" y="connsiteY0"/>
              </a:cxn>
              <a:cxn ang="0">
                <a:pos x="connsiteX1" y="connsiteY1"/>
              </a:cxn>
              <a:cxn ang="0">
                <a:pos x="connsiteX2" y="connsiteY2"/>
              </a:cxn>
              <a:cxn ang="0">
                <a:pos x="connsiteX3" y="connsiteY3"/>
              </a:cxn>
            </a:cxnLst>
            <a:rect l="l" t="t" r="r" b="b"/>
            <a:pathLst>
              <a:path w="4299857" h="1110343">
                <a:moveTo>
                  <a:pt x="0" y="1088571"/>
                </a:moveTo>
                <a:lnTo>
                  <a:pt x="2656114" y="0"/>
                </a:lnTo>
                <a:lnTo>
                  <a:pt x="4299857" y="1110343"/>
                </a:lnTo>
                <a:lnTo>
                  <a:pt x="0" y="1088571"/>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
        <p:nvSpPr>
          <p:cNvPr id="3" name="Bent-Up Arrow 2"/>
          <p:cNvSpPr/>
          <p:nvPr/>
        </p:nvSpPr>
        <p:spPr>
          <a:xfrm>
            <a:off x="3429000" y="3657600"/>
            <a:ext cx="2590800" cy="1600200"/>
          </a:xfrm>
          <a:prstGeom prst="bentUpArrow">
            <a:avLst>
              <a:gd name="adj1" fmla="val 16975"/>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Videos</a:t>
            </a:r>
            <a:endParaRPr lang="en-US" dirty="0"/>
          </a:p>
        </p:txBody>
      </p:sp>
      <p:sp>
        <p:nvSpPr>
          <p:cNvPr id="3" name="Content Placeholder 2"/>
          <p:cNvSpPr>
            <a:spLocks noGrp="1"/>
          </p:cNvSpPr>
          <p:nvPr>
            <p:ph idx="1"/>
          </p:nvPr>
        </p:nvSpPr>
        <p:spPr>
          <a:xfrm>
            <a:off x="457200" y="1600200"/>
            <a:ext cx="8534400" cy="4800600"/>
          </a:xfrm>
        </p:spPr>
        <p:txBody>
          <a:bodyPr>
            <a:normAutofit fontScale="92500" lnSpcReduction="10000"/>
          </a:bodyPr>
          <a:lstStyle/>
          <a:p>
            <a:pPr marL="0" indent="0">
              <a:buNone/>
            </a:pPr>
            <a:r>
              <a:rPr lang="en-US" sz="2400" b="1" u="sng" dirty="0" smtClean="0"/>
              <a:t>Evolution</a:t>
            </a:r>
            <a:r>
              <a:rPr lang="en-US" sz="2400" b="1" dirty="0" smtClean="0"/>
              <a:t>:</a:t>
            </a:r>
          </a:p>
          <a:p>
            <a:r>
              <a:rPr lang="en-US" sz="2400" b="1" dirty="0" smtClean="0"/>
              <a:t>Whale Evolution, 1m: </a:t>
            </a:r>
            <a:r>
              <a:rPr lang="en-US" sz="2400" b="1" dirty="0" smtClean="0">
                <a:hlinkClick r:id="rId2"/>
              </a:rPr>
              <a:t>http:/www.youtube.com/watch?v=8cn0kf8mhS4</a:t>
            </a:r>
            <a:endParaRPr lang="en-US" sz="2400" b="1" dirty="0" smtClean="0"/>
          </a:p>
          <a:p>
            <a:pPr marL="0" indent="0">
              <a:buNone/>
            </a:pPr>
            <a:endParaRPr lang="en-US" sz="2400" b="1" dirty="0" smtClean="0"/>
          </a:p>
          <a:p>
            <a:pPr marL="0" indent="0">
              <a:buNone/>
            </a:pPr>
            <a:r>
              <a:rPr lang="en-US" sz="2400" b="1" u="sng" dirty="0" smtClean="0"/>
              <a:t>Adaptations</a:t>
            </a:r>
            <a:r>
              <a:rPr lang="en-US" sz="2400" b="1" dirty="0" smtClean="0"/>
              <a:t>:</a:t>
            </a:r>
            <a:endParaRPr lang="en-US" sz="2400" b="1" dirty="0"/>
          </a:p>
          <a:p>
            <a:r>
              <a:rPr lang="en-US" sz="2400" b="1" dirty="0"/>
              <a:t>Flounder, 2m: </a:t>
            </a:r>
            <a:r>
              <a:rPr lang="en-US" sz="2400" b="1" dirty="0" smtClean="0"/>
              <a:t>      </a:t>
            </a:r>
            <a:r>
              <a:rPr lang="en-US" sz="2400" b="1" dirty="0" smtClean="0">
                <a:hlinkClick r:id="rId3"/>
              </a:rPr>
              <a:t>http</a:t>
            </a:r>
            <a:r>
              <a:rPr lang="en-US" sz="2400" b="1" dirty="0">
                <a:hlinkClick r:id="rId3"/>
              </a:rPr>
              <a:t>://www.youtube.com/watch?v=</a:t>
            </a:r>
            <a:r>
              <a:rPr lang="en-US" sz="2400" b="1" dirty="0" smtClean="0">
                <a:hlinkClick r:id="rId3"/>
              </a:rPr>
              <a:t>EIMRSt40OMk</a:t>
            </a:r>
            <a:endParaRPr lang="en-US" sz="2400" b="1" dirty="0"/>
          </a:p>
          <a:p>
            <a:r>
              <a:rPr lang="en-US" sz="2400" b="1" dirty="0"/>
              <a:t>Can you spot the bird? 1m: </a:t>
            </a:r>
            <a:r>
              <a:rPr lang="en-US" sz="2200" b="1" u="sng" dirty="0">
                <a:hlinkClick r:id="rId4"/>
              </a:rPr>
              <a:t>http://www.youtube.com/watch?v=7JzELgqdicQ&amp;feature=</a:t>
            </a:r>
            <a:r>
              <a:rPr lang="en-US" sz="2200" b="1" u="sng" dirty="0" smtClean="0">
                <a:hlinkClick r:id="rId4"/>
              </a:rPr>
              <a:t>youtu.be</a:t>
            </a:r>
            <a:endParaRPr lang="en-US" sz="2000" dirty="0" smtClean="0"/>
          </a:p>
          <a:p>
            <a:r>
              <a:rPr lang="en-US" sz="2400" b="1" dirty="0" smtClean="0"/>
              <a:t>Octopus </a:t>
            </a:r>
            <a:r>
              <a:rPr lang="en-US" sz="2400" b="1" dirty="0"/>
              <a:t>(camouflage</a:t>
            </a:r>
            <a:r>
              <a:rPr lang="en-US" sz="2400" b="1" dirty="0" smtClean="0"/>
              <a:t>), 4m: </a:t>
            </a:r>
            <a:r>
              <a:rPr lang="en-US" sz="2400" b="1" u="sng" dirty="0">
                <a:hlinkClick r:id="rId5"/>
              </a:rPr>
              <a:t>http://www.youtube.com/watch?v=pVIVIq4F3x0</a:t>
            </a:r>
            <a:r>
              <a:rPr lang="en-US" sz="2400" dirty="0"/>
              <a:t> </a:t>
            </a:r>
            <a:endParaRPr lang="en-US" sz="2400" dirty="0" smtClean="0"/>
          </a:p>
          <a:p>
            <a:r>
              <a:rPr lang="en-US" sz="2400" b="1" dirty="0" smtClean="0"/>
              <a:t>Octopus </a:t>
            </a:r>
            <a:r>
              <a:rPr lang="en-US" sz="2400" b="1" dirty="0"/>
              <a:t>(mimic</a:t>
            </a:r>
            <a:r>
              <a:rPr lang="en-US" sz="2400" b="1" dirty="0" smtClean="0"/>
              <a:t>), </a:t>
            </a:r>
            <a:r>
              <a:rPr lang="en-US" sz="2400" b="1" dirty="0"/>
              <a:t>2m</a:t>
            </a:r>
            <a:r>
              <a:rPr lang="en-US" sz="2400" b="1" dirty="0" smtClean="0"/>
              <a:t>: </a:t>
            </a:r>
            <a:r>
              <a:rPr lang="en-US" sz="2400" b="1" u="sng" dirty="0">
                <a:hlinkClick r:id="rId6"/>
              </a:rPr>
              <a:t>http://www.youtube.com/watch?v=t-LTWFnGmeg&amp;feature=related</a:t>
            </a:r>
            <a:r>
              <a:rPr lang="en-US" sz="2400" dirty="0"/>
              <a:t> </a:t>
            </a:r>
            <a:endParaRPr lang="en-US" sz="2400" b="1" u="sng" dirty="0" smtClean="0"/>
          </a:p>
          <a:p>
            <a:endParaRPr lang="en-US" dirty="0"/>
          </a:p>
        </p:txBody>
      </p:sp>
    </p:spTree>
    <p:extLst>
      <p:ext uri="{BB962C8B-B14F-4D97-AF65-F5344CB8AC3E}">
        <p14:creationId xmlns:p14="http://schemas.microsoft.com/office/powerpoint/2010/main" val="34301550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a:bodyPr>
          <a:lstStyle/>
          <a:p>
            <a:r>
              <a:rPr lang="en-US" b="1" dirty="0" smtClean="0"/>
              <a:t>So an organism is FIT (has high fitness) if it can survive and reproduce.</a:t>
            </a:r>
            <a:br>
              <a:rPr lang="en-US" b="1" dirty="0" smtClean="0"/>
            </a:br>
            <a:r>
              <a:rPr lang="en-US" b="1" dirty="0" smtClean="0"/>
              <a:t/>
            </a:r>
            <a:br>
              <a:rPr lang="en-US" b="1" dirty="0" smtClean="0"/>
            </a:br>
            <a:r>
              <a:rPr lang="en-US" b="1" dirty="0" smtClean="0"/>
              <a:t>This fitness comes from having good ADAPTATIONS.</a:t>
            </a:r>
            <a:br>
              <a:rPr lang="en-US" b="1" dirty="0" smtClean="0"/>
            </a:br>
            <a:endParaRPr lang="en-US" b="1" dirty="0"/>
          </a:p>
        </p:txBody>
      </p:sp>
    </p:spTree>
    <p:extLst>
      <p:ext uri="{BB962C8B-B14F-4D97-AF65-F5344CB8AC3E}">
        <p14:creationId xmlns:p14="http://schemas.microsoft.com/office/powerpoint/2010/main" val="294412867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a:bodyPr>
          <a:lstStyle/>
          <a:p>
            <a:r>
              <a:rPr lang="en-US" b="1" dirty="0" smtClean="0"/>
              <a:t>Fitness: </a:t>
            </a:r>
            <a:r>
              <a:rPr lang="en-US" b="1" dirty="0" smtClean="0">
                <a:solidFill>
                  <a:srgbClr val="0000FF"/>
                </a:solidFill>
              </a:rPr>
              <a:t>Examples</a:t>
            </a:r>
            <a:r>
              <a:rPr lang="en-US" b="1" dirty="0">
                <a:solidFill>
                  <a:srgbClr val="0000FF"/>
                </a:solidFill>
              </a:rPr>
              <a:t> </a:t>
            </a:r>
            <a:r>
              <a:rPr lang="en-US" b="1" dirty="0" smtClean="0">
                <a:solidFill>
                  <a:srgbClr val="0000FF"/>
                </a:solidFill>
              </a:rPr>
              <a:t>&amp; Pictures</a:t>
            </a:r>
            <a:r>
              <a:rPr lang="en-US" b="1" dirty="0" smtClean="0"/>
              <a:t/>
            </a:r>
            <a:br>
              <a:rPr lang="en-US" b="1" dirty="0" smtClean="0"/>
            </a:br>
            <a:r>
              <a:rPr lang="en-US" b="1" dirty="0"/>
              <a:t/>
            </a:r>
            <a:br>
              <a:rPr lang="en-US" b="1" dirty="0"/>
            </a:br>
            <a:r>
              <a:rPr lang="en-US" b="1" dirty="0" smtClean="0"/>
              <a:t>Think of something (other than strength) that can help an organism survive and/or reproduce.</a:t>
            </a:r>
            <a:endParaRPr lang="en-US" b="1" dirty="0"/>
          </a:p>
        </p:txBody>
      </p:sp>
    </p:spTree>
    <p:extLst>
      <p:ext uri="{BB962C8B-B14F-4D97-AF65-F5344CB8AC3E}">
        <p14:creationId xmlns:p14="http://schemas.microsoft.com/office/powerpoint/2010/main" val="184831240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How many can you find?</a:t>
            </a:r>
            <a:endParaRPr lang="en-US" dirty="0">
              <a:latin typeface="Cooper Black" pitchFamily="18" charset="0"/>
            </a:endParaRPr>
          </a:p>
        </p:txBody>
      </p:sp>
      <p:pic>
        <p:nvPicPr>
          <p:cNvPr id="1026" name="Picture 2" descr="http://my.hrw.com/sh2/sh07_10/student/images/hst/evo/hst_evo_001_a.jpg"/>
          <p:cNvPicPr>
            <a:picLocks noChangeAspect="1" noChangeArrowheads="1"/>
          </p:cNvPicPr>
          <p:nvPr/>
        </p:nvPicPr>
        <p:blipFill>
          <a:blip r:embed="rId2" cstate="print"/>
          <a:srcRect/>
          <a:stretch>
            <a:fillRect/>
          </a:stretch>
        </p:blipFill>
        <p:spPr bwMode="auto">
          <a:xfrm>
            <a:off x="685800" y="1600200"/>
            <a:ext cx="7938977" cy="4876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Speaking of Eyes…and Teeth</a:t>
            </a:r>
            <a:endParaRPr lang="en-US" dirty="0">
              <a:latin typeface="Cooper Black" pitchFamily="18" charset="0"/>
            </a:endParaRPr>
          </a:p>
        </p:txBody>
      </p:sp>
      <p:pic>
        <p:nvPicPr>
          <p:cNvPr id="3" name="Picture 2"/>
          <p:cNvPicPr>
            <a:picLocks noChangeAspect="1"/>
          </p:cNvPicPr>
          <p:nvPr/>
        </p:nvPicPr>
        <p:blipFill>
          <a:blip r:embed="rId3"/>
          <a:stretch>
            <a:fillRect/>
          </a:stretch>
        </p:blipFill>
        <p:spPr>
          <a:xfrm>
            <a:off x="228600" y="1524000"/>
            <a:ext cx="3289300" cy="2463800"/>
          </a:xfrm>
          <a:prstGeom prst="rect">
            <a:avLst/>
          </a:prstGeom>
        </p:spPr>
      </p:pic>
      <p:pic>
        <p:nvPicPr>
          <p:cNvPr id="5" name="Picture 4"/>
          <p:cNvPicPr>
            <a:picLocks noChangeAspect="1"/>
          </p:cNvPicPr>
          <p:nvPr/>
        </p:nvPicPr>
        <p:blipFill>
          <a:blip r:embed="rId4"/>
          <a:stretch>
            <a:fillRect/>
          </a:stretch>
        </p:blipFill>
        <p:spPr>
          <a:xfrm>
            <a:off x="5181600" y="3886200"/>
            <a:ext cx="2946400" cy="2768600"/>
          </a:xfrm>
          <a:prstGeom prst="rect">
            <a:avLst/>
          </a:prstGeom>
        </p:spPr>
      </p:pic>
      <p:pic>
        <p:nvPicPr>
          <p:cNvPr id="6" name="Picture 5"/>
          <p:cNvPicPr>
            <a:picLocks noChangeAspect="1"/>
          </p:cNvPicPr>
          <p:nvPr/>
        </p:nvPicPr>
        <p:blipFill>
          <a:blip r:embed="rId5"/>
          <a:stretch>
            <a:fillRect/>
          </a:stretch>
        </p:blipFill>
        <p:spPr>
          <a:xfrm>
            <a:off x="4724400" y="1600200"/>
            <a:ext cx="3810000" cy="2133600"/>
          </a:xfrm>
          <a:prstGeom prst="rect">
            <a:avLst/>
          </a:prstGeom>
        </p:spPr>
      </p:pic>
      <p:pic>
        <p:nvPicPr>
          <p:cNvPr id="8" name="Picture 7"/>
          <p:cNvPicPr>
            <a:picLocks noChangeAspect="1"/>
          </p:cNvPicPr>
          <p:nvPr/>
        </p:nvPicPr>
        <p:blipFill>
          <a:blip r:embed="rId6"/>
          <a:stretch>
            <a:fillRect/>
          </a:stretch>
        </p:blipFill>
        <p:spPr>
          <a:xfrm>
            <a:off x="533400" y="4038600"/>
            <a:ext cx="4038600" cy="2677767"/>
          </a:xfrm>
          <a:prstGeom prst="rect">
            <a:avLst/>
          </a:prstGeom>
        </p:spPr>
      </p:pic>
    </p:spTree>
    <p:extLst>
      <p:ext uri="{BB962C8B-B14F-4D97-AF65-F5344CB8AC3E}">
        <p14:creationId xmlns:p14="http://schemas.microsoft.com/office/powerpoint/2010/main" val="15742242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How many can you find?</a:t>
            </a:r>
            <a:endParaRPr lang="en-US" dirty="0">
              <a:latin typeface="Cooper Black" pitchFamily="18" charset="0"/>
            </a:endParaRPr>
          </a:p>
        </p:txBody>
      </p:sp>
      <p:pic>
        <p:nvPicPr>
          <p:cNvPr id="3" name="Picture 2" descr="Ow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524000"/>
            <a:ext cx="6934200" cy="5193956"/>
          </a:xfrm>
          <a:prstGeom prst="rect">
            <a:avLst/>
          </a:prstGeom>
        </p:spPr>
      </p:pic>
    </p:spTree>
    <p:extLst>
      <p:ext uri="{BB962C8B-B14F-4D97-AF65-F5344CB8AC3E}">
        <p14:creationId xmlns:p14="http://schemas.microsoft.com/office/powerpoint/2010/main" val="18305666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wl Adaptation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048375"/>
          </a:xfrm>
          <a:prstGeom prst="rect">
            <a:avLst/>
          </a:prstGeom>
        </p:spPr>
      </p:pic>
    </p:spTree>
    <p:extLst>
      <p:ext uri="{BB962C8B-B14F-4D97-AF65-F5344CB8AC3E}">
        <p14:creationId xmlns:p14="http://schemas.microsoft.com/office/powerpoint/2010/main" val="395100063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Silent Flight</a:t>
            </a:r>
            <a:endParaRPr lang="en-US" dirty="0">
              <a:latin typeface="Cooper Black" pitchFamily="18" charset="0"/>
            </a:endParaRPr>
          </a:p>
        </p:txBody>
      </p:sp>
      <p:pic>
        <p:nvPicPr>
          <p:cNvPr id="4" name="Picture 3" descr="Owl - Normal vs. Owl Feather (SE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24000"/>
            <a:ext cx="8756855" cy="4343400"/>
          </a:xfrm>
          <a:prstGeom prst="rect">
            <a:avLst/>
          </a:prstGeom>
        </p:spPr>
      </p:pic>
      <p:sp>
        <p:nvSpPr>
          <p:cNvPr id="5" name="Title 1"/>
          <p:cNvSpPr txBox="1">
            <a:spLocks/>
          </p:cNvSpPr>
          <p:nvPr/>
        </p:nvSpPr>
        <p:spPr>
          <a:xfrm>
            <a:off x="152400" y="5867400"/>
            <a:ext cx="88392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Cooper Black" pitchFamily="18" charset="0"/>
              </a:rPr>
              <a:t>Swallow (normal)              Tawny Owl (silent)</a:t>
            </a:r>
            <a:endParaRPr lang="en-US" sz="2800" dirty="0">
              <a:latin typeface="Cooper Black" pitchFamily="18" charset="0"/>
            </a:endParaRPr>
          </a:p>
        </p:txBody>
      </p:sp>
    </p:spTree>
    <p:extLst>
      <p:ext uri="{BB962C8B-B14F-4D97-AF65-F5344CB8AC3E}">
        <p14:creationId xmlns:p14="http://schemas.microsoft.com/office/powerpoint/2010/main" val="28395201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1172</TotalTime>
  <Words>454</Words>
  <Application>Microsoft Macintosh PowerPoint</Application>
  <PresentationFormat>On-screen Show (4:3)</PresentationFormat>
  <Paragraphs>51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Adaptations, Fitness &amp;  Evolution</vt:lpstr>
      <vt:lpstr>Adaptation:  Any trait that helps an organism survive and reproduce in its environment   Fitness:  The ability to SURVIVE and REPRODUCE</vt:lpstr>
      <vt:lpstr>So an organism is FIT (has high fitness) if it can survive and reproduce.  This fitness comes from having good ADAPTATIONS. </vt:lpstr>
      <vt:lpstr>Fitness: Examples &amp; Pictures  Think of something (other than strength) that can help an organism survive and/or reproduce.</vt:lpstr>
      <vt:lpstr>Adaptations How many can you find?</vt:lpstr>
      <vt:lpstr>Adaptations Speaking of Eyes…and Teeth</vt:lpstr>
      <vt:lpstr>Adaptations How many can you find?</vt:lpstr>
      <vt:lpstr>PowerPoint Presentation</vt:lpstr>
      <vt:lpstr>Adaptations Silent Flight</vt:lpstr>
      <vt:lpstr>Adaptation</vt:lpstr>
      <vt:lpstr>Adaptation</vt:lpstr>
      <vt:lpstr>Hides: Bucky &amp; Prancer</vt:lpstr>
      <vt:lpstr>Freezing</vt:lpstr>
      <vt:lpstr>GoPro: Snapper Turtle</vt:lpstr>
      <vt:lpstr>Evolution:   The process of gradual change       over time  OR The process in which inherited characteristics within a population change over generations, sometimes resulting in new species</vt:lpstr>
      <vt:lpstr>Pakicetus: 50 mya</vt:lpstr>
      <vt:lpstr>Ambulocetus: 49 mya</vt:lpstr>
      <vt:lpstr>Kutchicetus: 46 mya</vt:lpstr>
      <vt:lpstr>Dorudon: 40 mya</vt:lpstr>
      <vt:lpstr>Whale: present</vt:lpstr>
      <vt:lpstr>Other Videos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Corey Leet</dc:creator>
  <cp:lastModifiedBy>User</cp:lastModifiedBy>
  <cp:revision>84</cp:revision>
  <dcterms:created xsi:type="dcterms:W3CDTF">2010-11-28T18:03:52Z</dcterms:created>
  <dcterms:modified xsi:type="dcterms:W3CDTF">2014-03-18T13:21:57Z</dcterms:modified>
</cp:coreProperties>
</file>